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7" r:id="rId4"/>
    <p:sldId id="414" r:id="rId5"/>
    <p:sldId id="415" r:id="rId6"/>
    <p:sldId id="416" r:id="rId7"/>
    <p:sldId id="417" r:id="rId8"/>
    <p:sldId id="259" r:id="rId9"/>
    <p:sldId id="260" r:id="rId10"/>
    <p:sldId id="41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1" r:id="rId66"/>
    <p:sldId id="332" r:id="rId67"/>
    <p:sldId id="333" r:id="rId68"/>
    <p:sldId id="330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399" r:id="rId135"/>
    <p:sldId id="401" r:id="rId136"/>
    <p:sldId id="402" r:id="rId137"/>
    <p:sldId id="403" r:id="rId138"/>
    <p:sldId id="404" r:id="rId139"/>
    <p:sldId id="405" r:id="rId140"/>
    <p:sldId id="406" r:id="rId141"/>
    <p:sldId id="407" r:id="rId142"/>
    <p:sldId id="408" r:id="rId143"/>
    <p:sldId id="409" r:id="rId144"/>
    <p:sldId id="410" r:id="rId145"/>
    <p:sldId id="411" r:id="rId146"/>
    <p:sldId id="412" r:id="rId147"/>
    <p:sldId id="413" r:id="rId148"/>
    <p:sldId id="420" r:id="rId149"/>
    <p:sldId id="428" r:id="rId150"/>
    <p:sldId id="429" r:id="rId151"/>
    <p:sldId id="430" r:id="rId152"/>
    <p:sldId id="431" r:id="rId153"/>
    <p:sldId id="432" r:id="rId154"/>
    <p:sldId id="433" r:id="rId155"/>
    <p:sldId id="434" r:id="rId156"/>
    <p:sldId id="435" r:id="rId157"/>
    <p:sldId id="436" r:id="rId158"/>
    <p:sldId id="437" r:id="rId159"/>
    <p:sldId id="438" r:id="rId160"/>
    <p:sldId id="439" r:id="rId161"/>
    <p:sldId id="442" r:id="rId162"/>
    <p:sldId id="441" r:id="rId163"/>
    <p:sldId id="440" r:id="rId164"/>
    <p:sldId id="443" r:id="rId165"/>
    <p:sldId id="444" r:id="rId166"/>
    <p:sldId id="419" r:id="rId16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E313-21B9-445A-8FD8-13C61D4BF3C1}" type="datetimeFigureOut">
              <a:rPr lang="fa-IR" smtClean="0"/>
              <a:pPr/>
              <a:t>09/12/1445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486C-E790-4E86-9848-F71D0644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204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06025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971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7503715" cy="508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5827842"/>
            <a:ext cx="7019901" cy="84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971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910908" cy="585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971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6966917" cy="43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888550"/>
            <a:ext cx="7215708" cy="19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971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82" y="730490"/>
            <a:ext cx="7984226" cy="58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971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837401" cy="36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24222"/>
            <a:ext cx="7369197" cy="9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14" y="404664"/>
            <a:ext cx="825841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38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6396186" cy="41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69159"/>
            <a:ext cx="5765254" cy="110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38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74" y="836712"/>
            <a:ext cx="77407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38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36712"/>
            <a:ext cx="85194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0578" cy="60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405" y="260648"/>
            <a:ext cx="6801919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00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80743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82" y="2132856"/>
            <a:ext cx="71028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8109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88" y="260648"/>
            <a:ext cx="814590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034" y="332656"/>
            <a:ext cx="76455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03" y="2132856"/>
            <a:ext cx="786448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422182" cy="58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562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562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24" y="1052736"/>
            <a:ext cx="79033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18851"/>
            <a:ext cx="7474435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372034" cy="18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22" y="764704"/>
            <a:ext cx="84021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26" y="1628800"/>
            <a:ext cx="852361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0"/>
            <a:ext cx="8202002" cy="686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1"/>
            <a:ext cx="7945100" cy="4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674" y="5445224"/>
            <a:ext cx="189278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14" y="836712"/>
            <a:ext cx="84712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6932413" cy="651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60" y="1412776"/>
            <a:ext cx="8042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20688"/>
            <a:ext cx="1276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36" y="1412776"/>
            <a:ext cx="794335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22" y="908720"/>
            <a:ext cx="785724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28792" cy="590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3"/>
            <a:ext cx="7750297" cy="57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9155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1" y="4482268"/>
            <a:ext cx="45365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07" y="1052736"/>
            <a:ext cx="799842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7444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711" y="0"/>
            <a:ext cx="57505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5"/>
            <a:ext cx="8166189" cy="31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30" y="3516571"/>
            <a:ext cx="8037512" cy="22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68895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1990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37182" cy="27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1990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22446"/>
            <a:ext cx="8136904" cy="2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6725"/>
            <a:ext cx="8334549" cy="62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49088"/>
            <a:ext cx="8014339" cy="268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631" y="188640"/>
            <a:ext cx="5457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27" y="3338688"/>
            <a:ext cx="8000553" cy="342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10" y="404664"/>
            <a:ext cx="853017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04864"/>
            <a:ext cx="7688852" cy="39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657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99" y="4653136"/>
            <a:ext cx="7590606" cy="13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860677" cy="64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3461"/>
            <a:ext cx="7992888" cy="59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8247220" cy="56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162" y="0"/>
            <a:ext cx="5593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71459"/>
            <a:ext cx="8064897" cy="602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397697" cy="39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6565"/>
            <a:ext cx="7293049" cy="247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37" y="2492896"/>
            <a:ext cx="84712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0"/>
            <a:ext cx="4680790" cy="675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68" y="0"/>
            <a:ext cx="675574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245" y="260648"/>
            <a:ext cx="759600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562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11" y="3417711"/>
            <a:ext cx="8208912" cy="288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62225" cy="607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53" y="625097"/>
            <a:ext cx="7834871" cy="575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322" y="188640"/>
            <a:ext cx="504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8640"/>
            <a:ext cx="609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مامور تیم سیار از کلیه واکسنها دو ویال برای واکسیناسیون به منطقه برده در پایان وقت چهار ویال(پنتاوالان پولیو ام ام ار و ب ث ژ)به مرکز عودت داده چه توصیه ای در این زمینه می کنید.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واکسنها </a:t>
            </a:r>
            <a:r>
              <a:rPr lang="fa-IR" smtClean="0">
                <a:solidFill>
                  <a:srgbClr val="FF0000"/>
                </a:solidFill>
              </a:rPr>
              <a:t>قابل استفاده </a:t>
            </a:r>
            <a:r>
              <a:rPr lang="fa-IR" dirty="0" smtClean="0">
                <a:solidFill>
                  <a:srgbClr val="FF0000"/>
                </a:solidFill>
              </a:rPr>
              <a:t>نمی باشند</a:t>
            </a:r>
            <a:r>
              <a:rPr lang="fa-I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ویال ب ث ژدر ساعت 8 صبح باز شده کودکی13 روزه ساعت 12.5مراجعه می کند که در منزل متولد شده برای واکسیناسیون ب ث ژ نامبرده چه توصیه ای می شود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باید ویال جدید باز سازی شود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339" y="476672"/>
            <a:ext cx="792340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کودکی 25 روزه ترم جهت واکسیناسیون مراجعه نموده بدو تولد واکسن دریافت نکرده الف چه واکسنهایی نیاز دارد </a:t>
            </a:r>
          </a:p>
          <a:p>
            <a:pPr>
              <a:buNone/>
            </a:pPr>
            <a:r>
              <a:rPr lang="fa-IR" dirty="0" smtClean="0"/>
              <a:t>ب- سرنگ مورد استفاده برای تزریق عضلانی و محل تزریق عضلانی ؟</a:t>
            </a:r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الف ب ث ژ پولیو خوراکی – هپاتیت</a:t>
            </a:r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ب- سرسوزن با طول 1.5 سانتی مترو شماره 26 یا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علیرضا 10ماهه مراجعه نموده د رمنطقه زندگی وی اپیدمی سرخک روی داده و کلیه افراد 9 ماهه تا پانزده ساله در برنامه ماپینگ اپ سرخک قراردارندنحوه تزریق واکسن سرخک (عضلانی داخل جلدی یا زیر جلدی)و نوع سرسوزن مورد استفاده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زیر جلدی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طول 2.5 سانتی متر شماره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کودکی 25 ماهه جهت واکسیناسیون مراجعه می کند حجم عضله بسیار کم است تزریق در کدام عضله انجام می شود برای واکسن پولیو تزریقی چه می کنیم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عضله قدامی خارجی ران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در اولین مراجعه تزریق می شود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آمنه زن باردار سه نوبت واکسن ثلاث در کودکی دریافت نموده در مراجعه برای تکمیل واکسیناسیون وی چه می کنید؟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اولین مراجعه توام بزرگسال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یک ماه بعد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یک سال بعد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حسن با تاخیر شش ماه برای واکسیناسیون مراجعه نموده د اولین مراجعه چه واکسنهایی نیاز دارد. زمان دریافت واکسن نوبت دوم و سوم پنج گانه با توجه به تاخیر شش ماهه چگونه است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حداقل فاصله بین نوبت اول و سوم پنج گانه چهار ماه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حداقل فاصله بین نوبت دوم و سوم پنجگانه دو ماه</a:t>
            </a:r>
          </a:p>
          <a:p>
            <a:pPr>
              <a:buNone/>
            </a:pPr>
            <a:endParaRPr lang="fa-I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محمد با تاخیر برای واکسیناسیون مراجعه کرده به نحوی که نوبت یاداور ثلاث و پولیو را در پنج سالگی در یافت نموده حداقل فاصله زمانی برای مراجعه برای یاداور دوم چقدر است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لزومی به یاداور دوم در صورت دریافت یاداور اول بعد از چهار سالگی وجود ندارد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کودکی سیزده ماهه مراجعه نموده هیچ واکسنی دریافت نکرده برای واکسن ب ث ژچه اقدامی لازم است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نیاز به واکسن ب ث ژنیست</a:t>
            </a:r>
          </a:p>
          <a:p>
            <a:r>
              <a:rPr lang="fa-IR" dirty="0" smtClean="0"/>
              <a:t>تیمور باریک زهی 8 ساله مراجعه وهیچ واکسنی دریافت نکرده چه اقدامی لازم است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دوگانه بزرگسال فلج خوراکی وتزریقی هپاتیت ب ام ام ار توصیه برای مراجعه یک ماه بعد </a:t>
            </a:r>
            <a:r>
              <a:rPr lang="fa-I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نوبت سوم هپاتیت همین کودک چه زمانی انجام می شود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در چهارمین مراجعه شش ماه تا یک سال بعد از سومین مراجعه</a:t>
            </a:r>
          </a:p>
          <a:p>
            <a:r>
              <a:rPr lang="fa-IR" dirty="0" smtClean="0"/>
              <a:t>اسماعیل 18 ساله مراجعه نموده هیچ سابقه معتبری از واکسیناسیون ندارد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توام بزرگساله هپاتیت ب ام ام ار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1ماه بعد دوگانه هپاتیت ب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شش ماه بعد دوگانه هپاتیت 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نوزاد نارس برای واکسیناسیون انفلوانزا چه اقدامی نیاز دارد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اطرافیان واکسینه شوند نوزاد در شش ماهگی واکسینه شود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شش ماه تا 35 ماه 25 صدم سی سی دو نوبت به فاصله 4-6 هفته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کودک متولد از مادر </a:t>
            </a:r>
            <a:r>
              <a:rPr lang="en-US" dirty="0" smtClean="0"/>
              <a:t>HBS+ </a:t>
            </a:r>
            <a:r>
              <a:rPr lang="fa-IR" dirty="0" smtClean="0"/>
              <a:t>در روز ششم تولد مراجعه میکند اقدامات لازم؟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واکسیناسیون ب ث ژ پولیو خوراکی هپاتیت ب پیگیری تزریق ایمونو گلوبولین اختصاصی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8677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46" y="5863242"/>
            <a:ext cx="7999412" cy="4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محمد علی که از مادر </a:t>
            </a:r>
            <a:r>
              <a:rPr lang="en-US" dirty="0" smtClean="0"/>
              <a:t>HBS+</a:t>
            </a:r>
            <a:r>
              <a:rPr lang="fa-IR" dirty="0" smtClean="0"/>
              <a:t>متولد شده و واکسن هپاتیت و ایمونوگلوبولین به موقع دریافت نموده برای واکسنهای بعدی نیز به موقع مراجعه می کند در مورد هپاتیت اقدام خاصی لازم است یا خیر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تست در زمینه </a:t>
            </a:r>
            <a:r>
              <a:rPr lang="en-US" dirty="0" err="1" smtClean="0">
                <a:solidFill>
                  <a:srgbClr val="FF0000"/>
                </a:solidFill>
              </a:rPr>
              <a:t>HBSAg</a:t>
            </a:r>
            <a:r>
              <a:rPr lang="fa-IR" dirty="0" smtClean="0">
                <a:solidFill>
                  <a:srgbClr val="FF0000"/>
                </a:solidFill>
              </a:rPr>
              <a:t>و</a:t>
            </a:r>
            <a:r>
              <a:rPr lang="en-US" dirty="0" err="1" smtClean="0">
                <a:solidFill>
                  <a:srgbClr val="FF0000"/>
                </a:solidFill>
              </a:rPr>
              <a:t>HBSAb</a:t>
            </a:r>
            <a:r>
              <a:rPr lang="fa-IR" dirty="0" smtClean="0">
                <a:solidFill>
                  <a:srgbClr val="FF0000"/>
                </a:solidFill>
              </a:rPr>
              <a:t>طی ماههای 18-9باید انجام شود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محسن واکسن ب ث ژ بدو تولد دریافت و 48 ساعت بعد واکنش شدید التهابی در محا تلقیح واکسن دارد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از نظر بررسی سل به پزشک ارجاع داده می شود</a:t>
            </a:r>
          </a:p>
          <a:p>
            <a:r>
              <a:rPr lang="fa-IR" dirty="0" smtClean="0"/>
              <a:t>مینا در دوماهگی واکسنهای خود را دریافت نموده و در روز پنجم پس از واکسیناسیون کاهش سطح هوشیاری داشته و هیچ علت مشخصی برای این واقعه یافت نشده در چهار ماهگی برای واکسیناسیون مراجعه کرده چه می کنیم/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در صورت بروز چنین مواردی تا 7 روز بعد از دریافت واکسن باید از توام خردسال استفاده شود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هادی قطره چهارماهگی رادریافت کرده و ده دقیقه بعد استفراغ کرده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باید تکرار شود</a:t>
            </a:r>
          </a:p>
          <a:p>
            <a:r>
              <a:rPr lang="fa-IR" dirty="0" smtClean="0"/>
              <a:t>هانیه دچار اسهال شدید بوده و همزمان قطره پولیو و سایر واکسنها را دریافت نموده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یک ماه بعد تکرار پولیو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مهدیه در منطقه کوهستانی زندگی می کند بجای واکسن اول(دوماهگی) را در 8 ماهگی مراجعه می کند نحوه واکسیناسیون؟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ب ث ژ پنج گانه فلج خوراکی و تزریقی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یک ماه بعد پنج گانه فلج خوراکی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سه ماه بعد پنج گانه فلج خوراکی ام ام ار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18 ماهگی سه گانه فلج خوراکی ام ام ار</a:t>
            </a:r>
          </a:p>
          <a:p>
            <a:endParaRPr lang="fa-I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مهناز 11.5 ماه داردبرای واکسیناسیون مراجعه می کند؟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ب ث ژ پنج گانه پولیو خوراکی و تزریقی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یک ماه بعد پنج گانه پولیو خوراکی ام ام ار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سه ماه بعد پنج گانه پولیو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18 ماهگی سه گانه پولیو خوراکی ام ام 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معصومه 13 ماه با تاخیر مراجعه کرده واکسیناسیون تا   یاد اوراول؟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1 پنج گانه پولیو خوراکی و تزریقی ام ام ار(ب ث ژ*)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*نیاز نیست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1ماه بعد  سه گانه *پولیوخوراکی ام ام ار  هپاتیت ب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* یک نوبت پنج گانه کافیست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1ماه بعد سه گانه پولیو خوراکی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6 ماه بعد سه گانه پولیو خوراکی هپاتیت</a:t>
            </a:r>
          </a:p>
          <a:p>
            <a:endParaRPr lang="fa-I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flower-rose_5x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874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8860" y="4286256"/>
            <a:ext cx="55721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Mitra" pitchFamily="2" charset="-78"/>
              </a:rPr>
              <a:t>با سپاس از توجه شما</a:t>
            </a:r>
            <a:endParaRPr lang="fa-IR" sz="7200" dirty="0">
              <a:solidFill>
                <a:schemeClr val="accent6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47" y="836712"/>
            <a:ext cx="82709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533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01751"/>
            <a:ext cx="7920880" cy="6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420" y="6237312"/>
            <a:ext cx="2329036" cy="50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54329" cy="62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179696419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851"/>
            <a:ext cx="9144000" cy="638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6912768" cy="243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65090"/>
            <a:ext cx="6624736" cy="343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309320"/>
            <a:ext cx="5904656" cy="4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8640"/>
            <a:ext cx="406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59236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500131" cy="52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2" y="692696"/>
            <a:ext cx="873172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99" y="548680"/>
            <a:ext cx="8391369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06" y="1772816"/>
            <a:ext cx="87962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8" y="620688"/>
            <a:ext cx="8918573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80" y="692696"/>
            <a:ext cx="87932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728" y="188640"/>
            <a:ext cx="640391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9023873" cy="55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2035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252395" cy="44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80" y="4653136"/>
            <a:ext cx="819783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057" y="360023"/>
            <a:ext cx="8036415" cy="58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17" y="332656"/>
            <a:ext cx="816000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292" y="260648"/>
            <a:ext cx="649512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60148"/>
            <a:ext cx="6912768" cy="317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66" y="1124744"/>
            <a:ext cx="86409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8272"/>
            <a:ext cx="6624735" cy="67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51" y="2204864"/>
            <a:ext cx="89289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60" y="476672"/>
            <a:ext cx="8488291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34" y="1052736"/>
            <a:ext cx="81191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04" y="476672"/>
            <a:ext cx="863868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890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525816" cy="647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634349" cy="56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708" y="639384"/>
            <a:ext cx="7640732" cy="53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311567"/>
            <a:ext cx="7632848" cy="59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245421" cy="50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683826"/>
            <a:ext cx="42176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1" y="1052736"/>
            <a:ext cx="87776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02" y="260648"/>
            <a:ext cx="83125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62594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7854"/>
            <a:ext cx="6768752" cy="666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4189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7272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2276872"/>
            <a:ext cx="5947014" cy="160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213" y="0"/>
            <a:ext cx="71897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73040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866326" cy="48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45224"/>
            <a:ext cx="7560840" cy="9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4664"/>
            <a:ext cx="1903462" cy="5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613252" cy="49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98" y="1196752"/>
            <a:ext cx="91679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90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1418"/>
            <a:ext cx="8892480" cy="309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973863" cy="663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64770"/>
            <a:ext cx="7848871" cy="63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799" y="0"/>
            <a:ext cx="328739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607" y="188640"/>
            <a:ext cx="297964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5"/>
            <a:ext cx="7633443" cy="60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53675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129136" cy="4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70" y="836712"/>
            <a:ext cx="84035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0897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72" y="188640"/>
            <a:ext cx="852746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682" y="260648"/>
            <a:ext cx="38711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41" y="836712"/>
            <a:ext cx="84561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0778"/>
            <a:ext cx="8714966" cy="248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682" y="260648"/>
            <a:ext cx="38711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3"/>
            <a:ext cx="8142262" cy="595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682" y="260648"/>
            <a:ext cx="38711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7627412" cy="40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499" y="4630558"/>
            <a:ext cx="7184082" cy="13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682" y="260648"/>
            <a:ext cx="38711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54555"/>
            <a:ext cx="7331124" cy="60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2834"/>
            <a:ext cx="7416824" cy="62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950" y="260648"/>
            <a:ext cx="45005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733455"/>
            <a:ext cx="7632848" cy="51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950" y="260648"/>
            <a:ext cx="45005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22" y="1196752"/>
            <a:ext cx="83704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6525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6632"/>
            <a:ext cx="6865168" cy="65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707558" cy="42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8087055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343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13" y="836712"/>
            <a:ext cx="783252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343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59" y="1700808"/>
            <a:ext cx="83551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1182593"/>
            <a:ext cx="7859588" cy="5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40813"/>
            <a:ext cx="7488832" cy="592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460432" cy="25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101" y="260648"/>
            <a:ext cx="256228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58132"/>
            <a:ext cx="8208912" cy="336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12" y="332656"/>
            <a:ext cx="810303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311"/>
            <a:ext cx="8064896" cy="660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54709" cy="571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9"/>
            <a:ext cx="6763929" cy="18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529" y="0"/>
            <a:ext cx="5523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62" y="260648"/>
            <a:ext cx="851467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766" y="260648"/>
            <a:ext cx="23887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6481315" cy="42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86985"/>
            <a:ext cx="6120680" cy="79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964" y="5858422"/>
            <a:ext cx="6491436" cy="10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9111"/>
            <a:ext cx="8208912" cy="593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4714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93" y="1052736"/>
            <a:ext cx="857089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95" y="332656"/>
            <a:ext cx="804863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6294"/>
            <a:ext cx="8568952" cy="63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79"/>
            <a:ext cx="8064896" cy="60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999209" cy="57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569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2999209" cy="57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301209"/>
            <a:ext cx="78500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204745" cy="61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362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056" y="692696"/>
            <a:ext cx="72703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1"/>
            <a:ext cx="7091883" cy="315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5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1682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74310" cy="67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22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780205"/>
            <a:ext cx="8280921" cy="444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881" y="5157192"/>
            <a:ext cx="7950646" cy="134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147024" cy="64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924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7"/>
            <a:ext cx="7614989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92896"/>
            <a:ext cx="7677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237312"/>
            <a:ext cx="7254949" cy="3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1"/>
            <a:ext cx="8127858" cy="559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428106" cy="4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306" y="404664"/>
            <a:ext cx="76403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2170997"/>
            <a:ext cx="7560840" cy="413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912546" cy="61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609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39"/>
            <a:ext cx="8229153" cy="644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842</Words>
  <Application>Microsoft Office PowerPoint</Application>
  <PresentationFormat>On-screen Show (4:3)</PresentationFormat>
  <Paragraphs>66</Paragraphs>
  <Slides>166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1" baseType="lpstr">
      <vt:lpstr>Arial</vt:lpstr>
      <vt:lpstr>B Mitra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3179696419</dc:creator>
  <cp:lastModifiedBy>USER</cp:lastModifiedBy>
  <cp:revision>150</cp:revision>
  <dcterms:created xsi:type="dcterms:W3CDTF">2016-04-16T09:56:48Z</dcterms:created>
  <dcterms:modified xsi:type="dcterms:W3CDTF">2024-06-15T07:58:10Z</dcterms:modified>
</cp:coreProperties>
</file>